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77" r:id="rId2"/>
    <p:sldId id="284" r:id="rId3"/>
    <p:sldId id="279" r:id="rId4"/>
    <p:sldId id="285" r:id="rId5"/>
    <p:sldId id="286" r:id="rId6"/>
  </p:sldIdLst>
  <p:sldSz cx="12192000" cy="6858000"/>
  <p:notesSz cx="6797675" cy="9928225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182"/>
    <a:srgbClr val="64A4AD"/>
    <a:srgbClr val="FEDD02"/>
    <a:srgbClr val="FDDB00"/>
    <a:srgbClr val="599D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59" autoAdjust="0"/>
    <p:restoredTop sz="96552" autoAdjust="0"/>
  </p:normalViewPr>
  <p:slideViewPr>
    <p:cSldViewPr snapToGrid="0">
      <p:cViewPr>
        <p:scale>
          <a:sx n="100" d="100"/>
          <a:sy n="100" d="100"/>
        </p:scale>
        <p:origin x="-514" y="-893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3" d="100"/>
        <a:sy n="103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1DCB87-622A-4E24-90E7-155CC3BB60DB}" type="datetimeFigureOut">
              <a:rPr lang="it-IT" smtClean="0"/>
              <a:t>25/06/2025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7959"/>
            <a:ext cx="5438140" cy="39092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EEA64D-5EB9-4339-80CF-6887673621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9751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EEA64D-5EB9-4339-80CF-688767362162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393274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E96F0-63D9-43CA-A287-F4506E467456}" type="datetime1">
              <a:rPr lang="it-IT" smtClean="0"/>
              <a:t>25/06/2025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B4A57-EB7C-4A1B-95AE-A32CC0EEB9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2367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FD771-80A1-4363-80D5-EB0F9E181E90}" type="datetime1">
              <a:rPr lang="it-IT" smtClean="0"/>
              <a:t>25/06/2025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B4A57-EB7C-4A1B-95AE-A32CC0EEB9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15678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52822-7057-4361-9D2F-70111914060E}" type="datetime1">
              <a:rPr lang="it-IT" smtClean="0"/>
              <a:t>25/06/2025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B4A57-EB7C-4A1B-95AE-A32CC0EEB9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6901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64128-FB8D-4D2F-92DA-59AB2AE8766D}" type="datetime1">
              <a:rPr lang="it-IT" smtClean="0"/>
              <a:t>25/06/2025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B4A57-EB7C-4A1B-95AE-A32CC0EEB9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92526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3F3EB-2A9F-4295-921D-34E4FC105CDA}" type="datetime1">
              <a:rPr lang="it-IT" smtClean="0"/>
              <a:t>25/06/2025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B4A57-EB7C-4A1B-95AE-A32CC0EEB9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0153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48C92-0352-4948-9E73-EA05D56F9F71}" type="datetime1">
              <a:rPr lang="it-IT" smtClean="0"/>
              <a:t>25/06/2025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B4A57-EB7C-4A1B-95AE-A32CC0EEB9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1302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E2F2B-F1B8-4CBC-878C-5621E495B985}" type="datetime1">
              <a:rPr lang="it-IT" smtClean="0"/>
              <a:t>25/06/2025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B4A57-EB7C-4A1B-95AE-A32CC0EEB9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531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0549D-FC05-4152-A2F2-D8B0D3B0E3D4}" type="datetime1">
              <a:rPr lang="it-IT" smtClean="0"/>
              <a:t>25/06/2025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B4A57-EB7C-4A1B-95AE-A32CC0EEB9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7387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FAE6B-C623-49EF-96C1-8CFE19C8FB4E}" type="datetime1">
              <a:rPr lang="it-IT" smtClean="0"/>
              <a:t>25/06/2025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B4A57-EB7C-4A1B-95AE-A32CC0EEB9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9366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A8E43-1922-4C96-B52B-57EE914253B6}" type="datetime1">
              <a:rPr lang="it-IT" smtClean="0"/>
              <a:t>25/06/2025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B4A57-EB7C-4A1B-95AE-A32CC0EEB9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1894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438A-9D11-44AF-875B-DE44052E15D9}" type="datetime1">
              <a:rPr lang="it-IT" smtClean="0"/>
              <a:t>25/06/2025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B4A57-EB7C-4A1B-95AE-A32CC0EEB9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5832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EE413-5D48-4C4B-BC17-BB0BB7578F59}" type="datetime1">
              <a:rPr lang="it-IT" smtClean="0"/>
              <a:t>25/06/2025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0B4A57-EB7C-4A1B-95AE-A32CC0EEB9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4681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o 1"/>
          <p:cNvGrpSpPr/>
          <p:nvPr/>
        </p:nvGrpSpPr>
        <p:grpSpPr>
          <a:xfrm>
            <a:off x="0" y="0"/>
            <a:ext cx="12248102" cy="6865032"/>
            <a:chOff x="-12002" y="2"/>
            <a:chExt cx="12248102" cy="6865032"/>
          </a:xfrm>
        </p:grpSpPr>
        <p:sp>
          <p:nvSpPr>
            <p:cNvPr id="17" name="Rettangolo 16"/>
            <p:cNvSpPr/>
            <p:nvPr/>
          </p:nvSpPr>
          <p:spPr>
            <a:xfrm rot="16200000" flipV="1">
              <a:off x="8510099" y="3139033"/>
              <a:ext cx="6858002" cy="59400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rgbClr val="00A18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it-IT"/>
            </a:p>
          </p:txBody>
        </p:sp>
        <p:sp>
          <p:nvSpPr>
            <p:cNvPr id="11" name="Rettangolo 10"/>
            <p:cNvSpPr/>
            <p:nvPr/>
          </p:nvSpPr>
          <p:spPr>
            <a:xfrm rot="16200000" flipV="1">
              <a:off x="-3144002" y="3132002"/>
              <a:ext cx="6857999" cy="594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rgbClr val="64A4A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it-IT"/>
            </a:p>
          </p:txBody>
        </p:sp>
        <p:sp>
          <p:nvSpPr>
            <p:cNvPr id="12" name="CasellaDiTesto 11"/>
            <p:cNvSpPr txBox="1"/>
            <p:nvPr/>
          </p:nvSpPr>
          <p:spPr>
            <a:xfrm>
              <a:off x="282966" y="2212260"/>
              <a:ext cx="11917574" cy="1736553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endParaRPr lang="it-IT" sz="6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gency FB" panose="020B0503020202020204" pitchFamily="34" charset="0"/>
              </a:endParaRPr>
            </a:p>
          </p:txBody>
        </p:sp>
      </p:grpSp>
      <p:sp>
        <p:nvSpPr>
          <p:cNvPr id="3" name="Titolo 2"/>
          <p:cNvSpPr>
            <a:spLocks noGrp="1"/>
          </p:cNvSpPr>
          <p:nvPr>
            <p:ph type="ctrTitle"/>
          </p:nvPr>
        </p:nvSpPr>
        <p:spPr>
          <a:xfrm>
            <a:off x="-240898" y="3660266"/>
            <a:ext cx="12192000" cy="891959"/>
          </a:xfrm>
        </p:spPr>
        <p:txBody>
          <a:bodyPr>
            <a:noAutofit/>
          </a:bodyPr>
          <a:lstStyle/>
          <a:p>
            <a:r>
              <a:rPr lang="en-SG" sz="40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Emirati Arabi Uniti</a:t>
            </a:r>
            <a:br>
              <a:rPr lang="en-SG" sz="40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en-SG" sz="40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Gender gap</a:t>
            </a:r>
            <a:br>
              <a:rPr lang="en-SG" sz="40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en-SG" sz="4000" b="1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tra</a:t>
            </a:r>
            <a:r>
              <a:rPr lang="en-SG" sz="40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SG" sz="4000" b="1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primati</a:t>
            </a:r>
            <a:r>
              <a:rPr lang="en-SG" sz="40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de jure e </a:t>
            </a:r>
            <a:r>
              <a:rPr lang="en-SG" sz="4000" b="1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situazione</a:t>
            </a:r>
            <a:r>
              <a:rPr lang="en-SG" sz="40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de facto </a:t>
            </a:r>
            <a:br>
              <a:rPr lang="en-SG" sz="4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endParaRPr lang="it-IT" sz="4400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4384" y="-2381"/>
            <a:ext cx="603556" cy="598395"/>
          </a:xfrm>
          <a:prstGeom prst="rect">
            <a:avLst/>
          </a:prstGeom>
        </p:spPr>
      </p:pic>
      <p:sp>
        <p:nvSpPr>
          <p:cNvPr id="4" name="CasellaDiTesto 3"/>
          <p:cNvSpPr txBox="1"/>
          <p:nvPr/>
        </p:nvSpPr>
        <p:spPr>
          <a:xfrm>
            <a:off x="3575235" y="4109883"/>
            <a:ext cx="5073633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800" i="1" dirty="0"/>
              <a:t>Angela Di Maria</a:t>
            </a:r>
          </a:p>
          <a:p>
            <a:r>
              <a:rPr lang="it-IT" sz="2800" i="1" dirty="0"/>
              <a:t>Addetta Finanziaria ad Abu Dhabi</a:t>
            </a:r>
          </a:p>
          <a:p>
            <a:endParaRPr lang="it-IT" sz="2800" i="1" dirty="0"/>
          </a:p>
          <a:p>
            <a:pPr algn="ctr"/>
            <a:r>
              <a:rPr lang="it-IT" sz="2800" i="1" dirty="0"/>
              <a:t>ADBI </a:t>
            </a:r>
          </a:p>
          <a:p>
            <a:pPr algn="ctr"/>
            <a:r>
              <a:rPr lang="it-IT" sz="2800" i="1" dirty="0"/>
              <a:t>18 giugno 2025</a:t>
            </a:r>
          </a:p>
        </p:txBody>
      </p:sp>
    </p:spTree>
    <p:extLst>
      <p:ext uri="{BB962C8B-B14F-4D97-AF65-F5344CB8AC3E}">
        <p14:creationId xmlns:p14="http://schemas.microsoft.com/office/powerpoint/2010/main" val="3413902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B4A57-EB7C-4A1B-95AE-A32CC0EEB95A}" type="slidenum">
              <a:rPr lang="it-IT" smtClean="0"/>
              <a:t>2</a:t>
            </a:fld>
            <a:endParaRPr lang="it-IT"/>
          </a:p>
        </p:txBody>
      </p:sp>
      <p:grpSp>
        <p:nvGrpSpPr>
          <p:cNvPr id="2" name="Gruppo 1"/>
          <p:cNvGrpSpPr/>
          <p:nvPr/>
        </p:nvGrpSpPr>
        <p:grpSpPr>
          <a:xfrm>
            <a:off x="12451" y="-2216"/>
            <a:ext cx="12244407" cy="6860216"/>
            <a:chOff x="-12001" y="-2214"/>
            <a:chExt cx="12244407" cy="6860216"/>
          </a:xfrm>
        </p:grpSpPr>
        <p:sp>
          <p:nvSpPr>
            <p:cNvPr id="11" name="Rettangolo 10"/>
            <p:cNvSpPr/>
            <p:nvPr/>
          </p:nvSpPr>
          <p:spPr>
            <a:xfrm rot="16200000" flipV="1">
              <a:off x="-3132910" y="3132909"/>
              <a:ext cx="6857999" cy="59218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rgbClr val="64A4A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it-IT"/>
            </a:p>
          </p:txBody>
        </p:sp>
        <p:sp>
          <p:nvSpPr>
            <p:cNvPr id="17" name="Rettangolo 16"/>
            <p:cNvSpPr/>
            <p:nvPr/>
          </p:nvSpPr>
          <p:spPr>
            <a:xfrm rot="16200000" flipV="1">
              <a:off x="8506405" y="3132001"/>
              <a:ext cx="6858002" cy="59400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rgbClr val="00A18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it-IT"/>
            </a:p>
          </p:txBody>
        </p:sp>
        <p:pic>
          <p:nvPicPr>
            <p:cNvPr id="3" name="Immagine 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-12001" y="-2214"/>
              <a:ext cx="604184" cy="593484"/>
            </a:xfrm>
            <a:prstGeom prst="rect">
              <a:avLst/>
            </a:prstGeom>
          </p:spPr>
        </p:pic>
      </p:grpSp>
      <p:pic>
        <p:nvPicPr>
          <p:cNvPr id="4" name="Immagin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180" y="-2216"/>
            <a:ext cx="11058678" cy="6589486"/>
          </a:xfrm>
          <a:prstGeom prst="rect">
            <a:avLst/>
          </a:prstGeom>
        </p:spPr>
      </p:pic>
      <p:sp>
        <p:nvSpPr>
          <p:cNvPr id="7" name="CasellaDiTesto 6"/>
          <p:cNvSpPr txBox="1"/>
          <p:nvPr/>
        </p:nvSpPr>
        <p:spPr>
          <a:xfrm>
            <a:off x="604180" y="6554787"/>
            <a:ext cx="2818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Fonte: www.gbc.gov.ae</a:t>
            </a:r>
          </a:p>
        </p:txBody>
      </p:sp>
      <p:sp>
        <p:nvSpPr>
          <p:cNvPr id="6" name="Rectangle 5"/>
          <p:cNvSpPr/>
          <p:nvPr/>
        </p:nvSpPr>
        <p:spPr>
          <a:xfrm>
            <a:off x="604179" y="8792"/>
            <a:ext cx="7115467" cy="36927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604179" y="-2216"/>
            <a:ext cx="37015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GENDER GAP -  DE JURE</a:t>
            </a:r>
          </a:p>
        </p:txBody>
      </p:sp>
    </p:spTree>
    <p:extLst>
      <p:ext uri="{BB962C8B-B14F-4D97-AF65-F5344CB8AC3E}">
        <p14:creationId xmlns:p14="http://schemas.microsoft.com/office/powerpoint/2010/main" val="2098111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B4A57-EB7C-4A1B-95AE-A32CC0EEB95A}" type="slidenum">
              <a:rPr lang="it-IT" smtClean="0"/>
              <a:t>3</a:t>
            </a:fld>
            <a:endParaRPr lang="it-IT"/>
          </a:p>
        </p:txBody>
      </p:sp>
      <p:grpSp>
        <p:nvGrpSpPr>
          <p:cNvPr id="2" name="Gruppo 1"/>
          <p:cNvGrpSpPr/>
          <p:nvPr/>
        </p:nvGrpSpPr>
        <p:grpSpPr>
          <a:xfrm>
            <a:off x="-12001" y="-2214"/>
            <a:ext cx="12244407" cy="6860216"/>
            <a:chOff x="-12001" y="-2214"/>
            <a:chExt cx="12244407" cy="6860216"/>
          </a:xfrm>
        </p:grpSpPr>
        <p:sp>
          <p:nvSpPr>
            <p:cNvPr id="11" name="Rettangolo 10"/>
            <p:cNvSpPr/>
            <p:nvPr/>
          </p:nvSpPr>
          <p:spPr>
            <a:xfrm rot="16200000" flipV="1">
              <a:off x="-3132910" y="3132909"/>
              <a:ext cx="6857999" cy="59218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rgbClr val="64A4A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it-IT"/>
            </a:p>
          </p:txBody>
        </p:sp>
        <p:sp>
          <p:nvSpPr>
            <p:cNvPr id="17" name="Rettangolo 16"/>
            <p:cNvSpPr/>
            <p:nvPr/>
          </p:nvSpPr>
          <p:spPr>
            <a:xfrm rot="16200000" flipV="1">
              <a:off x="8506405" y="3132001"/>
              <a:ext cx="6858002" cy="59400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rgbClr val="00A18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it-IT"/>
            </a:p>
          </p:txBody>
        </p:sp>
        <p:pic>
          <p:nvPicPr>
            <p:cNvPr id="3" name="Immagine 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2001" y="-2214"/>
              <a:ext cx="604184" cy="593484"/>
            </a:xfrm>
            <a:prstGeom prst="rect">
              <a:avLst/>
            </a:prstGeom>
          </p:spPr>
        </p:pic>
      </p:grpSp>
      <p:sp>
        <p:nvSpPr>
          <p:cNvPr id="4" name="Rettangolo 3"/>
          <p:cNvSpPr/>
          <p:nvPr/>
        </p:nvSpPr>
        <p:spPr>
          <a:xfrm>
            <a:off x="1859280" y="2113281"/>
            <a:ext cx="72847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SG" b="1" dirty="0" err="1"/>
              <a:t>Fattori</a:t>
            </a:r>
            <a:r>
              <a:rPr lang="en-SG" b="1" dirty="0"/>
              <a:t> </a:t>
            </a:r>
            <a:r>
              <a:rPr lang="en-SG" b="1" dirty="0" err="1"/>
              <a:t>alla</a:t>
            </a:r>
            <a:r>
              <a:rPr lang="en-SG" b="1" dirty="0"/>
              <a:t> base </a:t>
            </a:r>
            <a:r>
              <a:rPr lang="en-SG" b="1" dirty="0" err="1"/>
              <a:t>delle</a:t>
            </a:r>
            <a:r>
              <a:rPr lang="en-SG" b="1" dirty="0"/>
              <a:t> </a:t>
            </a:r>
            <a:r>
              <a:rPr lang="en-SG" b="1" dirty="0" err="1"/>
              <a:t>differenze</a:t>
            </a:r>
            <a:r>
              <a:rPr lang="en-SG" b="1" dirty="0"/>
              <a:t> </a:t>
            </a:r>
            <a:r>
              <a:rPr lang="en-SG" b="1" dirty="0" err="1"/>
              <a:t>salariali</a:t>
            </a:r>
            <a:r>
              <a:rPr lang="en-SG" b="1" dirty="0"/>
              <a:t> </a:t>
            </a:r>
            <a:r>
              <a:rPr lang="en-SG" b="1" dirty="0" err="1"/>
              <a:t>tra</a:t>
            </a:r>
            <a:r>
              <a:rPr lang="en-SG" b="1" dirty="0"/>
              <a:t> </a:t>
            </a:r>
            <a:r>
              <a:rPr lang="en-SG" b="1" dirty="0" err="1"/>
              <a:t>lavoro</a:t>
            </a:r>
            <a:r>
              <a:rPr lang="en-SG" b="1" dirty="0"/>
              <a:t> </a:t>
            </a:r>
            <a:r>
              <a:rPr lang="en-SG" b="1" dirty="0" err="1"/>
              <a:t>femminile</a:t>
            </a:r>
            <a:r>
              <a:rPr lang="en-SG" b="1" dirty="0"/>
              <a:t> e </a:t>
            </a:r>
            <a:r>
              <a:rPr lang="en-SG" b="1" dirty="0" err="1"/>
              <a:t>maschile</a:t>
            </a:r>
            <a:endParaRPr lang="it-IT" dirty="0"/>
          </a:p>
          <a:p>
            <a:pPr algn="ctr"/>
            <a:r>
              <a:rPr lang="en-SG" dirty="0"/>
              <a:t> (</a:t>
            </a:r>
            <a:r>
              <a:rPr lang="en-SG" b="1" dirty="0"/>
              <a:t>Percent of the Unadjusted Median Gender Pay Gap)</a:t>
            </a:r>
          </a:p>
          <a:p>
            <a:endParaRPr lang="it-IT" dirty="0">
              <a:effectLst/>
            </a:endParaRPr>
          </a:p>
        </p:txBody>
      </p:sp>
      <p:sp>
        <p:nvSpPr>
          <p:cNvPr id="7" name="AutoShape 4" descr="Home"/>
          <p:cNvSpPr>
            <a:spLocks noChangeAspect="1" noChangeArrowheads="1"/>
          </p:cNvSpPr>
          <p:nvPr/>
        </p:nvSpPr>
        <p:spPr bwMode="auto">
          <a:xfrm>
            <a:off x="2386257" y="2436586"/>
            <a:ext cx="2486025" cy="166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9" name="Immagin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691" y="2"/>
            <a:ext cx="11034226" cy="6857997"/>
          </a:xfrm>
          <a:prstGeom prst="rect">
            <a:avLst/>
          </a:prstGeom>
        </p:spPr>
      </p:pic>
      <p:sp>
        <p:nvSpPr>
          <p:cNvPr id="10" name="CasellaDiTesto 6"/>
          <p:cNvSpPr txBox="1"/>
          <p:nvPr/>
        </p:nvSpPr>
        <p:spPr>
          <a:xfrm>
            <a:off x="604180" y="6554787"/>
            <a:ext cx="2818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Fonte: www.gbc.gov.ae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04180" y="8792"/>
            <a:ext cx="6218652" cy="36927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604179" y="-2216"/>
            <a:ext cx="37015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GENDER GAP -  DE JURE</a:t>
            </a:r>
          </a:p>
        </p:txBody>
      </p:sp>
    </p:spTree>
    <p:extLst>
      <p:ext uri="{BB962C8B-B14F-4D97-AF65-F5344CB8AC3E}">
        <p14:creationId xmlns:p14="http://schemas.microsoft.com/office/powerpoint/2010/main" val="1462086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B4A57-EB7C-4A1B-95AE-A32CC0EEB95A}" type="slidenum">
              <a:rPr lang="it-IT" smtClean="0"/>
              <a:t>4</a:t>
            </a:fld>
            <a:endParaRPr lang="it-IT"/>
          </a:p>
        </p:txBody>
      </p:sp>
      <p:grpSp>
        <p:nvGrpSpPr>
          <p:cNvPr id="2" name="Gruppo 1"/>
          <p:cNvGrpSpPr/>
          <p:nvPr/>
        </p:nvGrpSpPr>
        <p:grpSpPr>
          <a:xfrm>
            <a:off x="-12001" y="-2214"/>
            <a:ext cx="12244407" cy="6860216"/>
            <a:chOff x="-12001" y="-2214"/>
            <a:chExt cx="12244407" cy="6860216"/>
          </a:xfrm>
        </p:grpSpPr>
        <p:sp>
          <p:nvSpPr>
            <p:cNvPr id="11" name="Rettangolo 10"/>
            <p:cNvSpPr/>
            <p:nvPr/>
          </p:nvSpPr>
          <p:spPr>
            <a:xfrm rot="16200000" flipV="1">
              <a:off x="-3132910" y="3132909"/>
              <a:ext cx="6857999" cy="59218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rgbClr val="64A4A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it-IT"/>
            </a:p>
          </p:txBody>
        </p:sp>
        <p:sp>
          <p:nvSpPr>
            <p:cNvPr id="17" name="Rettangolo 16"/>
            <p:cNvSpPr/>
            <p:nvPr/>
          </p:nvSpPr>
          <p:spPr>
            <a:xfrm rot="16200000" flipV="1">
              <a:off x="8506405" y="3132001"/>
              <a:ext cx="6858002" cy="59400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rgbClr val="00A18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it-IT"/>
            </a:p>
          </p:txBody>
        </p:sp>
        <p:pic>
          <p:nvPicPr>
            <p:cNvPr id="3" name="Immagine 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-12001" y="-2214"/>
              <a:ext cx="604184" cy="593484"/>
            </a:xfrm>
            <a:prstGeom prst="rect">
              <a:avLst/>
            </a:prstGeom>
          </p:spPr>
        </p:pic>
      </p:grpSp>
      <p:sp>
        <p:nvSpPr>
          <p:cNvPr id="7" name="AutoShape 4" descr="Home"/>
          <p:cNvSpPr>
            <a:spLocks noChangeAspect="1" noChangeArrowheads="1"/>
          </p:cNvSpPr>
          <p:nvPr/>
        </p:nvSpPr>
        <p:spPr bwMode="auto">
          <a:xfrm>
            <a:off x="2386257" y="2436586"/>
            <a:ext cx="2486025" cy="166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2" name="Rectangle 11"/>
          <p:cNvSpPr/>
          <p:nvPr/>
        </p:nvSpPr>
        <p:spPr>
          <a:xfrm>
            <a:off x="604180" y="8792"/>
            <a:ext cx="6218652" cy="36927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604179" y="-2216"/>
            <a:ext cx="37015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GENDER GAP -  DE FACTO</a:t>
            </a:r>
          </a:p>
        </p:txBody>
      </p:sp>
      <p:sp>
        <p:nvSpPr>
          <p:cNvPr id="6" name="Rectangle 5"/>
          <p:cNvSpPr/>
          <p:nvPr/>
        </p:nvSpPr>
        <p:spPr>
          <a:xfrm>
            <a:off x="1090245" y="593091"/>
            <a:ext cx="10032023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b="1" dirty="0"/>
              <a:t>Tasso di </a:t>
            </a:r>
            <a:r>
              <a:rPr lang="en-US" sz="2800" b="1" dirty="0" err="1"/>
              <a:t>partecipazione</a:t>
            </a:r>
            <a:r>
              <a:rPr lang="en-US" sz="2800" b="1" dirty="0"/>
              <a:t> </a:t>
            </a:r>
            <a:r>
              <a:rPr lang="en-US" sz="2800" b="1" dirty="0" err="1"/>
              <a:t>alla</a:t>
            </a:r>
            <a:r>
              <a:rPr lang="en-US" sz="2800" b="1" dirty="0"/>
              <a:t> forza </a:t>
            </a:r>
            <a:r>
              <a:rPr lang="en-US" sz="2800" b="1" dirty="0" err="1"/>
              <a:t>lavoro</a:t>
            </a:r>
            <a:r>
              <a:rPr lang="en-US" sz="2800" b="1" dirty="0"/>
              <a:t> basso : 55 per cento (33 per cento </a:t>
            </a:r>
            <a:r>
              <a:rPr lang="en-US" sz="2800" b="1" dirty="0" err="1"/>
              <a:t>intorno</a:t>
            </a:r>
            <a:r>
              <a:rPr lang="en-US" sz="2800" b="1" dirty="0"/>
              <a:t> ai 40 anni)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400" b="1" dirty="0"/>
          </a:p>
        </p:txBody>
      </p:sp>
      <p:sp>
        <p:nvSpPr>
          <p:cNvPr id="8" name="Rectangle 7"/>
          <p:cNvSpPr/>
          <p:nvPr/>
        </p:nvSpPr>
        <p:spPr>
          <a:xfrm>
            <a:off x="1059472" y="2172636"/>
            <a:ext cx="1014588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b="1" dirty="0" err="1"/>
              <a:t>Occupazione</a:t>
            </a:r>
            <a:r>
              <a:rPr lang="en-US" sz="2800" b="1" dirty="0"/>
              <a:t> </a:t>
            </a:r>
            <a:r>
              <a:rPr lang="en-US" sz="2800" b="1" dirty="0" err="1"/>
              <a:t>femminile</a:t>
            </a:r>
            <a:r>
              <a:rPr lang="en-US" sz="2800" b="1" dirty="0"/>
              <a:t> </a:t>
            </a:r>
            <a:r>
              <a:rPr lang="en-US" sz="2800" b="1" dirty="0" err="1"/>
              <a:t>concentrata</a:t>
            </a:r>
            <a:r>
              <a:rPr lang="en-US" sz="2800" b="1" dirty="0"/>
              <a:t> </a:t>
            </a:r>
            <a:r>
              <a:rPr lang="en-US" sz="2800" b="1" dirty="0" err="1"/>
              <a:t>nel</a:t>
            </a:r>
            <a:r>
              <a:rPr lang="en-US" sz="2800" b="1" dirty="0"/>
              <a:t> </a:t>
            </a:r>
            <a:r>
              <a:rPr lang="en-US" sz="2800" b="1" dirty="0" err="1"/>
              <a:t>settore</a:t>
            </a:r>
            <a:r>
              <a:rPr lang="en-US" sz="2800" b="1" dirty="0"/>
              <a:t> </a:t>
            </a:r>
            <a:r>
              <a:rPr lang="en-US" sz="2800" b="1" dirty="0" err="1"/>
              <a:t>pubblico</a:t>
            </a:r>
            <a:r>
              <a:rPr lang="en-US" sz="2800" b="1" dirty="0"/>
              <a:t> (66 per cento) e </a:t>
            </a:r>
            <a:r>
              <a:rPr lang="en-US" sz="2800" b="1" dirty="0" err="1"/>
              <a:t>nei</a:t>
            </a:r>
            <a:r>
              <a:rPr lang="en-US" sz="2800" b="1" dirty="0"/>
              <a:t> </a:t>
            </a:r>
            <a:r>
              <a:rPr lang="en-US" sz="2800" b="1" dirty="0" err="1"/>
              <a:t>settori</a:t>
            </a:r>
            <a:r>
              <a:rPr lang="en-US" sz="2800" b="1" dirty="0"/>
              <a:t> </a:t>
            </a:r>
            <a:r>
              <a:rPr lang="en-US" sz="2800" b="1" dirty="0" err="1"/>
              <a:t>dell’istruzione</a:t>
            </a:r>
            <a:r>
              <a:rPr lang="en-US" sz="2800" b="1" dirty="0"/>
              <a:t> (75 per cento </a:t>
            </a:r>
            <a:r>
              <a:rPr lang="en-US" sz="2800" b="1" dirty="0" err="1"/>
              <a:t>delle</a:t>
            </a:r>
            <a:r>
              <a:rPr lang="en-US" sz="2800" b="1" dirty="0"/>
              <a:t> </a:t>
            </a:r>
            <a:r>
              <a:rPr lang="en-US" sz="2800" b="1" dirty="0" err="1"/>
              <a:t>posizioni</a:t>
            </a:r>
            <a:r>
              <a:rPr lang="en-US" sz="2800" b="1" dirty="0"/>
              <a:t>) e </a:t>
            </a:r>
            <a:r>
              <a:rPr lang="en-US" sz="2800" b="1" dirty="0" err="1"/>
              <a:t>della</a:t>
            </a:r>
            <a:r>
              <a:rPr lang="en-US" sz="2800" b="1" dirty="0"/>
              <a:t> </a:t>
            </a:r>
            <a:r>
              <a:rPr lang="en-US" sz="2800" b="1" dirty="0" err="1"/>
              <a:t>sanita</a:t>
            </a:r>
            <a:r>
              <a:rPr lang="en-US" sz="2800" b="1" dirty="0"/>
              <a:t>’</a:t>
            </a:r>
            <a:endParaRPr lang="en-US" b="1" dirty="0"/>
          </a:p>
          <a:p>
            <a:endParaRPr lang="en-GB" sz="2400" dirty="0"/>
          </a:p>
        </p:txBody>
      </p:sp>
      <p:sp>
        <p:nvSpPr>
          <p:cNvPr id="14" name="Rectangle 13"/>
          <p:cNvSpPr/>
          <p:nvPr/>
        </p:nvSpPr>
        <p:spPr>
          <a:xfrm>
            <a:off x="1059472" y="3612857"/>
            <a:ext cx="10207428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b="1" dirty="0" err="1"/>
              <a:t>Gli</a:t>
            </a:r>
            <a:r>
              <a:rPr lang="en-US" sz="2800" b="1" dirty="0"/>
              <a:t> </a:t>
            </a:r>
            <a:r>
              <a:rPr lang="en-US" sz="2800" b="1" dirty="0" err="1"/>
              <a:t>investimenti</a:t>
            </a:r>
            <a:r>
              <a:rPr lang="en-US" sz="2800" b="1" dirty="0"/>
              <a:t> in </a:t>
            </a:r>
            <a:r>
              <a:rPr lang="en-US" sz="2800" b="1" dirty="0" err="1"/>
              <a:t>istruzione</a:t>
            </a:r>
            <a:r>
              <a:rPr lang="en-US" sz="2800" b="1" dirty="0"/>
              <a:t> e le </a:t>
            </a:r>
            <a:r>
              <a:rPr lang="en-US" sz="2800" b="1" dirty="0" err="1"/>
              <a:t>riforme</a:t>
            </a:r>
            <a:r>
              <a:rPr lang="en-US" sz="2800" b="1" dirty="0"/>
              <a:t> del </a:t>
            </a:r>
            <a:r>
              <a:rPr lang="en-US" sz="2800" b="1" dirty="0" err="1"/>
              <a:t>quadro</a:t>
            </a:r>
            <a:r>
              <a:rPr lang="en-US" sz="2800" b="1" dirty="0"/>
              <a:t> </a:t>
            </a:r>
            <a:r>
              <a:rPr lang="en-US" sz="2800" b="1" dirty="0" err="1"/>
              <a:t>legale</a:t>
            </a:r>
            <a:r>
              <a:rPr lang="en-US" sz="2800" b="1" dirty="0"/>
              <a:t> non </a:t>
            </a:r>
            <a:r>
              <a:rPr lang="en-US" sz="2800" b="1" dirty="0" err="1"/>
              <a:t>si</a:t>
            </a:r>
            <a:r>
              <a:rPr lang="en-US" sz="2800" b="1" dirty="0"/>
              <a:t> </a:t>
            </a:r>
            <a:r>
              <a:rPr lang="en-US" sz="2800" b="1" dirty="0" err="1"/>
              <a:t>sono</a:t>
            </a:r>
            <a:r>
              <a:rPr lang="en-US" sz="2800" b="1" dirty="0"/>
              <a:t> (</a:t>
            </a:r>
            <a:r>
              <a:rPr lang="en-US" sz="2800" b="1" dirty="0" err="1"/>
              <a:t>ancora</a:t>
            </a:r>
            <a:r>
              <a:rPr lang="en-US" sz="2800" b="1" dirty="0"/>
              <a:t>?) </a:t>
            </a:r>
            <a:r>
              <a:rPr lang="en-US" sz="2800" b="1" dirty="0" err="1"/>
              <a:t>tradotte</a:t>
            </a:r>
            <a:r>
              <a:rPr lang="en-US" sz="2800" b="1" dirty="0"/>
              <a:t> in </a:t>
            </a:r>
            <a:r>
              <a:rPr lang="en-US" sz="2800" b="1" dirty="0" err="1"/>
              <a:t>miglioramenti</a:t>
            </a:r>
            <a:r>
              <a:rPr lang="en-US" sz="2800" b="1" dirty="0"/>
              <a:t> </a:t>
            </a:r>
            <a:r>
              <a:rPr lang="en-US" sz="2800" b="1" dirty="0" err="1"/>
              <a:t>nei</a:t>
            </a:r>
            <a:r>
              <a:rPr lang="en-US" sz="2800" b="1" dirty="0"/>
              <a:t> </a:t>
            </a:r>
            <a:r>
              <a:rPr lang="en-US" sz="2800" b="1" dirty="0" err="1"/>
              <a:t>tassi</a:t>
            </a:r>
            <a:r>
              <a:rPr lang="en-US" sz="2800" b="1" dirty="0"/>
              <a:t> di </a:t>
            </a:r>
            <a:r>
              <a:rPr lang="en-US" sz="2800" b="1" dirty="0" err="1"/>
              <a:t>occupazione</a:t>
            </a:r>
            <a:r>
              <a:rPr lang="en-US" sz="2800" b="1" dirty="0"/>
              <a:t>, </a:t>
            </a:r>
            <a:r>
              <a:rPr lang="en-US" sz="2800" b="1" dirty="0" err="1"/>
              <a:t>nell’aumento</a:t>
            </a:r>
            <a:r>
              <a:rPr lang="en-US" sz="2800" b="1" dirty="0"/>
              <a:t> </a:t>
            </a:r>
            <a:r>
              <a:rPr lang="en-US" sz="2800" b="1" dirty="0" err="1"/>
              <a:t>delle</a:t>
            </a:r>
            <a:r>
              <a:rPr lang="en-US" sz="2800" b="1" dirty="0"/>
              <a:t> </a:t>
            </a:r>
            <a:r>
              <a:rPr lang="en-US" sz="2800" b="1" dirty="0" err="1"/>
              <a:t>posizioni</a:t>
            </a:r>
            <a:r>
              <a:rPr lang="en-US" sz="2800" b="1" dirty="0"/>
              <a:t> </a:t>
            </a:r>
            <a:r>
              <a:rPr lang="en-US" sz="2800" b="1" dirty="0" err="1"/>
              <a:t>nei</a:t>
            </a:r>
            <a:r>
              <a:rPr lang="en-US" sz="2800" b="1" dirty="0"/>
              <a:t> </a:t>
            </a:r>
            <a:r>
              <a:rPr lang="en-US" sz="2800" b="1" dirty="0" err="1"/>
              <a:t>settori</a:t>
            </a:r>
            <a:r>
              <a:rPr lang="en-US" sz="2800" b="1" dirty="0"/>
              <a:t> </a:t>
            </a:r>
            <a:r>
              <a:rPr lang="en-US" sz="2800" b="1" dirty="0" err="1"/>
              <a:t>scientifici</a:t>
            </a:r>
            <a:r>
              <a:rPr lang="en-US" sz="2800" b="1" dirty="0"/>
              <a:t>, </a:t>
            </a:r>
            <a:r>
              <a:rPr lang="en-US" sz="2800" b="1" dirty="0" err="1"/>
              <a:t>nella</a:t>
            </a:r>
            <a:r>
              <a:rPr lang="en-US" sz="2800" b="1" dirty="0"/>
              <a:t> </a:t>
            </a:r>
            <a:r>
              <a:rPr lang="en-US" sz="2800" b="1" dirty="0" err="1"/>
              <a:t>presenza</a:t>
            </a:r>
            <a:r>
              <a:rPr lang="en-US" sz="2800" b="1" dirty="0"/>
              <a:t> di </a:t>
            </a:r>
            <a:r>
              <a:rPr lang="en-US" sz="2800" b="1" dirty="0" err="1"/>
              <a:t>donne</a:t>
            </a:r>
            <a:r>
              <a:rPr lang="en-US" sz="2800" b="1" dirty="0"/>
              <a:t> </a:t>
            </a:r>
            <a:r>
              <a:rPr lang="en-US" sz="2800" b="1" dirty="0" err="1"/>
              <a:t>nei</a:t>
            </a:r>
            <a:r>
              <a:rPr lang="en-US" sz="2800" b="1" dirty="0"/>
              <a:t> board e in </a:t>
            </a:r>
            <a:r>
              <a:rPr lang="en-US" sz="2800" b="1" dirty="0" err="1"/>
              <a:t>posizioni</a:t>
            </a:r>
            <a:r>
              <a:rPr lang="en-US" sz="2800" b="1" dirty="0"/>
              <a:t> </a:t>
            </a:r>
            <a:r>
              <a:rPr lang="en-US" sz="2800" b="1" dirty="0" err="1"/>
              <a:t>manageriali</a:t>
            </a:r>
            <a:r>
              <a:rPr lang="en-US" sz="2800" b="1" dirty="0"/>
              <a:t> ma la </a:t>
            </a:r>
            <a:r>
              <a:rPr lang="en-US" sz="2800" b="1" dirty="0" err="1"/>
              <a:t>tendenza</a:t>
            </a:r>
            <a:r>
              <a:rPr lang="en-US" sz="2800" b="1" dirty="0"/>
              <a:t> è </a:t>
            </a:r>
            <a:r>
              <a:rPr lang="en-US" sz="2800" b="1" dirty="0" err="1"/>
              <a:t>innescata</a:t>
            </a:r>
            <a:r>
              <a:rPr lang="en-US" sz="2800" b="1" dirty="0"/>
              <a:t>.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46920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B4A57-EB7C-4A1B-95AE-A32CC0EEB95A}" type="slidenum">
              <a:rPr lang="it-IT" smtClean="0"/>
              <a:t>5</a:t>
            </a:fld>
            <a:endParaRPr lang="it-IT"/>
          </a:p>
        </p:txBody>
      </p:sp>
      <p:grpSp>
        <p:nvGrpSpPr>
          <p:cNvPr id="2" name="Gruppo 1"/>
          <p:cNvGrpSpPr/>
          <p:nvPr/>
        </p:nvGrpSpPr>
        <p:grpSpPr>
          <a:xfrm>
            <a:off x="-12001" y="-2214"/>
            <a:ext cx="12244407" cy="6860216"/>
            <a:chOff x="-12001" y="-2214"/>
            <a:chExt cx="12244407" cy="6860216"/>
          </a:xfrm>
        </p:grpSpPr>
        <p:sp>
          <p:nvSpPr>
            <p:cNvPr id="11" name="Rettangolo 10"/>
            <p:cNvSpPr/>
            <p:nvPr/>
          </p:nvSpPr>
          <p:spPr>
            <a:xfrm rot="16200000" flipV="1">
              <a:off x="-3132910" y="3132909"/>
              <a:ext cx="6857999" cy="59218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rgbClr val="64A4A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it-IT"/>
            </a:p>
          </p:txBody>
        </p:sp>
        <p:sp>
          <p:nvSpPr>
            <p:cNvPr id="17" name="Rettangolo 16"/>
            <p:cNvSpPr/>
            <p:nvPr/>
          </p:nvSpPr>
          <p:spPr>
            <a:xfrm rot="16200000" flipV="1">
              <a:off x="8506405" y="3132001"/>
              <a:ext cx="6858002" cy="59400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rgbClr val="00A18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it-IT"/>
            </a:p>
          </p:txBody>
        </p:sp>
        <p:pic>
          <p:nvPicPr>
            <p:cNvPr id="3" name="Immagine 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-12001" y="-2214"/>
              <a:ext cx="604184" cy="593484"/>
            </a:xfrm>
            <a:prstGeom prst="rect">
              <a:avLst/>
            </a:prstGeom>
          </p:spPr>
        </p:pic>
      </p:grpSp>
      <p:sp>
        <p:nvSpPr>
          <p:cNvPr id="7" name="AutoShape 4" descr="Home"/>
          <p:cNvSpPr>
            <a:spLocks noChangeAspect="1" noChangeArrowheads="1"/>
          </p:cNvSpPr>
          <p:nvPr/>
        </p:nvSpPr>
        <p:spPr bwMode="auto">
          <a:xfrm>
            <a:off x="2386257" y="2436586"/>
            <a:ext cx="2486025" cy="166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2" name="Rectangle 11"/>
          <p:cNvSpPr/>
          <p:nvPr/>
        </p:nvSpPr>
        <p:spPr>
          <a:xfrm>
            <a:off x="604180" y="8792"/>
            <a:ext cx="6218652" cy="36927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604179" y="-2216"/>
            <a:ext cx="62306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GENDER GAP -  OPEN ISSUES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76789" y="1498764"/>
            <a:ext cx="10207428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4000" b="1" dirty="0" err="1"/>
              <a:t>Qual</a:t>
            </a:r>
            <a:r>
              <a:rPr lang="en-US" sz="4000" b="1" dirty="0"/>
              <a:t> e’ </a:t>
            </a:r>
            <a:r>
              <a:rPr lang="en-US" sz="4000" b="1" dirty="0" err="1"/>
              <a:t>il</a:t>
            </a:r>
            <a:r>
              <a:rPr lang="en-US" sz="4000" b="1" dirty="0"/>
              <a:t> </a:t>
            </a:r>
            <a:r>
              <a:rPr lang="en-US" sz="4000" b="1" dirty="0" err="1"/>
              <a:t>ruolo</a:t>
            </a:r>
            <a:r>
              <a:rPr lang="en-US" sz="4000" b="1" dirty="0"/>
              <a:t> del </a:t>
            </a:r>
            <a:r>
              <a:rPr lang="en-US" sz="4000" b="1" dirty="0" err="1"/>
              <a:t>contesto</a:t>
            </a:r>
            <a:r>
              <a:rPr lang="en-US" sz="4000" b="1" dirty="0"/>
              <a:t> </a:t>
            </a:r>
            <a:r>
              <a:rPr lang="en-US" sz="4000" b="1" dirty="0" err="1"/>
              <a:t>sociale</a:t>
            </a:r>
            <a:r>
              <a:rPr lang="en-US" sz="4000" b="1" dirty="0"/>
              <a:t> e </a:t>
            </a:r>
            <a:r>
              <a:rPr lang="en-US" sz="4000" b="1" dirty="0" err="1"/>
              <a:t>delle</a:t>
            </a:r>
            <a:r>
              <a:rPr lang="en-US" sz="4000" b="1" dirty="0"/>
              <a:t> </a:t>
            </a:r>
            <a:r>
              <a:rPr lang="en-US" sz="4000" b="1" dirty="0" err="1"/>
              <a:t>norme</a:t>
            </a:r>
            <a:r>
              <a:rPr lang="en-US" sz="4000" b="1" dirty="0"/>
              <a:t> </a:t>
            </a:r>
            <a:r>
              <a:rPr lang="en-US" sz="4000" b="1" dirty="0" err="1"/>
              <a:t>culturali</a:t>
            </a:r>
            <a:r>
              <a:rPr lang="en-US" sz="4000" b="1" dirty="0"/>
              <a:t>?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en-US" sz="4000" b="1" dirty="0"/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4000" b="1" dirty="0" err="1"/>
              <a:t>Quali</a:t>
            </a:r>
            <a:r>
              <a:rPr lang="en-US" sz="4000" b="1" dirty="0"/>
              <a:t> le </a:t>
            </a:r>
            <a:r>
              <a:rPr lang="en-US" sz="4000" b="1" dirty="0" err="1"/>
              <a:t>strategie</a:t>
            </a:r>
            <a:r>
              <a:rPr lang="en-US" sz="4000" b="1" dirty="0"/>
              <a:t> e le best practices per un effective enforcement </a:t>
            </a:r>
            <a:r>
              <a:rPr lang="en-US" sz="4000" b="1" dirty="0" err="1"/>
              <a:t>che</a:t>
            </a:r>
            <a:r>
              <a:rPr lang="en-US" sz="4000" b="1" dirty="0"/>
              <a:t> </a:t>
            </a:r>
            <a:r>
              <a:rPr lang="en-US" sz="4000" b="1" dirty="0" err="1"/>
              <a:t>acceleri</a:t>
            </a:r>
            <a:r>
              <a:rPr lang="en-US" sz="4000" b="1" dirty="0"/>
              <a:t> </a:t>
            </a:r>
            <a:r>
              <a:rPr lang="en-US" sz="4000" b="1" dirty="0" err="1"/>
              <a:t>il</a:t>
            </a:r>
            <a:r>
              <a:rPr lang="en-US" sz="4000" b="1" dirty="0"/>
              <a:t> </a:t>
            </a:r>
            <a:r>
              <a:rPr lang="en-US" sz="4000" b="1" dirty="0" err="1"/>
              <a:t>cambiamento</a:t>
            </a:r>
            <a:r>
              <a:rPr lang="en-US" sz="4000" b="1" dirty="0"/>
              <a:t>?</a:t>
            </a:r>
          </a:p>
          <a:p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222201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theme/theme1.xml><?xml version="1.0" encoding="utf-8"?>
<a:theme xmlns:a="http://schemas.openxmlformats.org/drawingml/2006/main" name="Tema di Office">
  <a:themeElements>
    <a:clrScheme name="Blu caldo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3327</TotalTime>
  <Words>215</Words>
  <Application>Microsoft Office PowerPoint</Application>
  <PresentationFormat>Widescreen</PresentationFormat>
  <Paragraphs>26</Paragraphs>
  <Slides>5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0" baseType="lpstr">
      <vt:lpstr>Agency FB</vt:lpstr>
      <vt:lpstr>Arial</vt:lpstr>
      <vt:lpstr>Calibri</vt:lpstr>
      <vt:lpstr>Calibri Light</vt:lpstr>
      <vt:lpstr>Tema di Office</vt:lpstr>
      <vt:lpstr>Emirati Arabi Uniti Gender gap tra primati de jure e situazione de facto  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Banca d'Italia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Paola Paiano</dc:creator>
  <cp:lastModifiedBy>Virginia Giglio</cp:lastModifiedBy>
  <cp:revision>134</cp:revision>
  <cp:lastPrinted>2021-06-10T07:41:50Z</cp:lastPrinted>
  <dcterms:created xsi:type="dcterms:W3CDTF">2021-02-12T09:43:53Z</dcterms:created>
  <dcterms:modified xsi:type="dcterms:W3CDTF">2025-06-25T13:24:34Z</dcterms:modified>
</cp:coreProperties>
</file>